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4" r:id="rId2"/>
    <p:sldId id="256" r:id="rId3"/>
    <p:sldId id="257" r:id="rId4"/>
    <p:sldId id="280" r:id="rId5"/>
    <p:sldId id="258" r:id="rId6"/>
    <p:sldId id="261" r:id="rId7"/>
    <p:sldId id="262" r:id="rId8"/>
    <p:sldId id="265" r:id="rId9"/>
    <p:sldId id="259" r:id="rId10"/>
    <p:sldId id="260" r:id="rId11"/>
    <p:sldId id="283" r:id="rId12"/>
    <p:sldId id="266" r:id="rId13"/>
    <p:sldId id="267" r:id="rId14"/>
    <p:sldId id="278" r:id="rId15"/>
    <p:sldId id="273" r:id="rId16"/>
    <p:sldId id="274" r:id="rId17"/>
    <p:sldId id="282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>
      <p:cViewPr varScale="1">
        <p:scale>
          <a:sx n="60" d="100"/>
          <a:sy n="60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67B74-61EF-4D07-851D-781BBBD7F540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D6F4A-6FB9-4F3D-A16F-E42BEA060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3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E1C3D15-CDD8-44D3-84DB-2A637EB289E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68BFACD-47AB-4AA9-9234-0C1652EC69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aulalovesmarla.files.wordpress.com/2010/06/meryl-streep-sophie-860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moviespics.wcgame.ru/data/2011-07-08/halloween-movie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057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Filmic Technique</a:t>
            </a:r>
          </a:p>
          <a:p>
            <a:pPr algn="ctr"/>
            <a:r>
              <a:rPr lang="en-US" sz="32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15570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967" y="34636"/>
            <a:ext cx="6050147" cy="453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4585855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Long shot and eye level</a:t>
            </a:r>
          </a:p>
          <a:p>
            <a:pPr marL="342900" indent="-342900">
              <a:buAutoNum type="alphaUcPeriod" startAt="2"/>
            </a:pPr>
            <a:r>
              <a:rPr lang="en-US" sz="3200" dirty="0"/>
              <a:t> High angle and long shot</a:t>
            </a:r>
          </a:p>
          <a:p>
            <a:pPr marL="342900" indent="-342900">
              <a:buAutoNum type="alphaUcPeriod" startAt="2"/>
            </a:pPr>
            <a:r>
              <a:rPr lang="en-US" sz="3200" dirty="0"/>
              <a:t> Rack focus and long shot</a:t>
            </a:r>
          </a:p>
          <a:p>
            <a:pPr marL="342900" indent="-342900">
              <a:buAutoNum type="alphaUcPeriod" startAt="2"/>
            </a:pPr>
            <a:r>
              <a:rPr lang="en-US" sz="3200" dirty="0"/>
              <a:t> High key lighting and canted 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D4177-95B9-42CA-A99D-3D3A7D6D902A}"/>
              </a:ext>
            </a:extLst>
          </p:cNvPr>
          <p:cNvSpPr/>
          <p:nvPr/>
        </p:nvSpPr>
        <p:spPr>
          <a:xfrm>
            <a:off x="228599" y="16625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0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05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Technique and Effect</a:t>
            </a:r>
          </a:p>
        </p:txBody>
      </p:sp>
    </p:spTree>
    <p:extLst>
      <p:ext uri="{BB962C8B-B14F-4D97-AF65-F5344CB8AC3E}">
        <p14:creationId xmlns:p14="http://schemas.microsoft.com/office/powerpoint/2010/main" val="256552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97" y="186307"/>
            <a:ext cx="740413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6364" y="3962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What effect does the use of high angle produce?</a:t>
            </a:r>
          </a:p>
          <a:p>
            <a:pPr marL="342900" indent="-342900">
              <a:buAutoNum type="alphaUcPeriod"/>
            </a:pPr>
            <a:r>
              <a:rPr lang="en-US" sz="2800" dirty="0"/>
              <a:t> It conveys the vulnerability of the shark in its   </a:t>
            </a:r>
          </a:p>
          <a:p>
            <a:r>
              <a:rPr lang="en-US" sz="2800" dirty="0"/>
              <a:t>    natural habitat</a:t>
            </a:r>
          </a:p>
          <a:p>
            <a:r>
              <a:rPr lang="en-US" sz="2800" dirty="0"/>
              <a:t>B. It highlights the danger that the man faces in  </a:t>
            </a:r>
          </a:p>
          <a:p>
            <a:r>
              <a:rPr lang="en-US" sz="2800" dirty="0"/>
              <a:t>    dealing with the shark</a:t>
            </a:r>
          </a:p>
          <a:p>
            <a:r>
              <a:rPr lang="en-US" sz="2800" dirty="0"/>
              <a:t>C. It blurs the line between science fiction and realism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9182F-CE02-4C04-8342-2494F7877C36}"/>
              </a:ext>
            </a:extLst>
          </p:cNvPr>
          <p:cNvSpPr/>
          <p:nvPr/>
        </p:nvSpPr>
        <p:spPr>
          <a:xfrm>
            <a:off x="36240" y="16625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413834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Given what you know about the conventional use of soft focus, why is it employed in this image?</a:t>
            </a:r>
          </a:p>
          <a:p>
            <a:r>
              <a:rPr lang="en-US" sz="2800" dirty="0"/>
              <a:t>A. To suggest tension between the man and woman</a:t>
            </a:r>
          </a:p>
          <a:p>
            <a:pPr marL="342900" indent="-342900">
              <a:buAutoNum type="alphaUcPeriod" startAt="2"/>
            </a:pPr>
            <a:r>
              <a:rPr lang="en-US" sz="2800" dirty="0"/>
              <a:t> To create a realistic portrait of a relationship</a:t>
            </a:r>
          </a:p>
          <a:p>
            <a:pPr marL="342900" indent="-342900">
              <a:buAutoNum type="alphaUcPeriod" startAt="2"/>
            </a:pPr>
            <a:r>
              <a:rPr lang="en-US" sz="2800" dirty="0"/>
              <a:t> To intimate a romantic connection between the  </a:t>
            </a:r>
          </a:p>
          <a:p>
            <a:r>
              <a:rPr lang="en-US" sz="2800" dirty="0"/>
              <a:t>     man and woman</a:t>
            </a:r>
          </a:p>
        </p:txBody>
      </p:sp>
      <p:pic>
        <p:nvPicPr>
          <p:cNvPr id="3074" name="Picture 2" descr="http://paulalovesmarla.files.wordpress.com/2010/06/meryl-streep-sophie-860.jpg?w=450&amp;h=33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9763"/>
            <a:ext cx="4892703" cy="36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978DCD-CE37-4639-AE2F-F047BB97CB62}"/>
              </a:ext>
            </a:extLst>
          </p:cNvPr>
          <p:cNvSpPr/>
          <p:nvPr/>
        </p:nvSpPr>
        <p:spPr>
          <a:xfrm>
            <a:off x="55348" y="166254"/>
            <a:ext cx="1108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3629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lloween movie">
            <a:hlinkClick r:id="rId2" tooltip="halloween movi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295400"/>
            <a:ext cx="3444047" cy="53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0247" y="817418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Low angle is employed in this </a:t>
            </a:r>
            <a:r>
              <a:rPr lang="en-US" sz="2800" dirty="0" err="1">
                <a:solidFill>
                  <a:schemeClr val="tx2"/>
                </a:solidFill>
              </a:rPr>
              <a:t>screencap</a:t>
            </a:r>
            <a:r>
              <a:rPr lang="en-US" sz="2800" dirty="0">
                <a:solidFill>
                  <a:schemeClr val="tx2"/>
                </a:solidFill>
              </a:rPr>
              <a:t> of Michael Myers in </a:t>
            </a:r>
            <a:r>
              <a:rPr lang="en-US" sz="2800" i="1" dirty="0">
                <a:solidFill>
                  <a:schemeClr val="tx2"/>
                </a:solidFill>
              </a:rPr>
              <a:t>Halloween</a:t>
            </a:r>
            <a:r>
              <a:rPr lang="en-US" sz="2800" dirty="0">
                <a:solidFill>
                  <a:schemeClr val="tx2"/>
                </a:solidFill>
              </a:rPr>
              <a:t>.  Why?</a:t>
            </a:r>
          </a:p>
          <a:p>
            <a:pPr marL="514350" indent="-514350">
              <a:buAutoNum type="alphaUcPeriod"/>
            </a:pPr>
            <a:r>
              <a:rPr lang="en-US" sz="2800" dirty="0"/>
              <a:t>To hint at his vulnerability in a misunderstanding society</a:t>
            </a:r>
          </a:p>
          <a:p>
            <a:pPr marL="514350" indent="-514350">
              <a:buAutoNum type="alphaUcPeriod"/>
            </a:pPr>
            <a:r>
              <a:rPr lang="en-US" sz="2800" dirty="0"/>
              <a:t>To express the figure’s confusion and feelings of inadequacy</a:t>
            </a:r>
          </a:p>
          <a:p>
            <a:pPr marL="514350" indent="-514350">
              <a:buAutoNum type="alphaUcPeriod"/>
            </a:pPr>
            <a:r>
              <a:rPr lang="en-US" sz="2800" dirty="0"/>
              <a:t>To demonstrate his menacing and dangerous personality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3B3DD4-444D-4AD3-8B65-64BD4CC00237}"/>
              </a:ext>
            </a:extLst>
          </p:cNvPr>
          <p:cNvSpPr/>
          <p:nvPr/>
        </p:nvSpPr>
        <p:spPr>
          <a:xfrm>
            <a:off x="36240" y="16625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12.</a:t>
            </a:r>
          </a:p>
        </p:txBody>
      </p:sp>
    </p:spTree>
    <p:extLst>
      <p:ext uri="{BB962C8B-B14F-4D97-AF65-F5344CB8AC3E}">
        <p14:creationId xmlns:p14="http://schemas.microsoft.com/office/powerpoint/2010/main" val="16777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80" y="34636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886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Why is the use of a Dutch angle with the Joker so appropriate?</a:t>
            </a:r>
          </a:p>
          <a:p>
            <a:pPr marL="342900" indent="-342900">
              <a:buAutoNum type="alphaUcPeriod"/>
            </a:pPr>
            <a:r>
              <a:rPr lang="en-US" sz="2800" dirty="0"/>
              <a:t>It solidifies his position as a force of chaos</a:t>
            </a:r>
          </a:p>
          <a:p>
            <a:pPr marL="342900" indent="-342900">
              <a:buAutoNum type="alphaUcPeriod"/>
            </a:pPr>
            <a:r>
              <a:rPr lang="en-US" sz="2800" dirty="0"/>
              <a:t>It hints at his good intentions despite his strange appearance</a:t>
            </a:r>
          </a:p>
          <a:p>
            <a:pPr marL="342900" indent="-342900">
              <a:buAutoNum type="alphaUcPeriod"/>
            </a:pPr>
            <a:r>
              <a:rPr lang="en-US" sz="2800" dirty="0"/>
              <a:t>It suggests the Joker’s vulnerability in a cruel society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FE4A6-BCBA-4347-A7F2-EEBA963401A4}"/>
              </a:ext>
            </a:extLst>
          </p:cNvPr>
          <p:cNvSpPr/>
          <p:nvPr/>
        </p:nvSpPr>
        <p:spPr>
          <a:xfrm>
            <a:off x="36240" y="16625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1671695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715580"/>
            <a:ext cx="883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Why has eye level been employed in this image?</a:t>
            </a:r>
          </a:p>
          <a:p>
            <a:pPr marL="342900" indent="-342900">
              <a:buAutoNum type="alphaUcPeriod"/>
            </a:pPr>
            <a:r>
              <a:rPr lang="en-US" sz="2800" dirty="0"/>
              <a:t>It demonstrates the distance between the subject (a queen) and a viewer (a regular person)</a:t>
            </a:r>
          </a:p>
          <a:p>
            <a:pPr marL="342900" indent="-342900">
              <a:buAutoNum type="alphaUcPeriod"/>
            </a:pPr>
            <a:r>
              <a:rPr lang="en-US" sz="2800" dirty="0"/>
              <a:t>It hints at the secrets lurking in the background of a royal life</a:t>
            </a:r>
          </a:p>
          <a:p>
            <a:pPr marL="342900" indent="-342900">
              <a:buAutoNum type="alphaUcPeriod"/>
            </a:pPr>
            <a:r>
              <a:rPr lang="en-US" sz="2800" dirty="0"/>
              <a:t>It encourages a connection between the subject and the viewer</a:t>
            </a:r>
          </a:p>
        </p:txBody>
      </p:sp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782"/>
            <a:ext cx="6096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610EEA-B9FD-4547-81E6-6A75E350B5BE}"/>
              </a:ext>
            </a:extLst>
          </p:cNvPr>
          <p:cNvSpPr/>
          <p:nvPr/>
        </p:nvSpPr>
        <p:spPr>
          <a:xfrm>
            <a:off x="36240" y="16625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14.</a:t>
            </a:r>
          </a:p>
        </p:txBody>
      </p:sp>
    </p:spTree>
    <p:extLst>
      <p:ext uri="{BB962C8B-B14F-4D97-AF65-F5344CB8AC3E}">
        <p14:creationId xmlns:p14="http://schemas.microsoft.com/office/powerpoint/2010/main" val="407173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vil wears prada, meryl streep, movie stills, style, the devil wears p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9679"/>
            <a:ext cx="5314950" cy="36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757663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Why has sharp focus been employed in this shot?</a:t>
            </a:r>
          </a:p>
          <a:p>
            <a:pPr marL="342900" indent="-342900">
              <a:buAutoNum type="alphaUcPeriod"/>
            </a:pPr>
            <a:r>
              <a:rPr lang="en-US" sz="2800" dirty="0"/>
              <a:t>It hints that the woman is out of place in her ordered environment</a:t>
            </a:r>
          </a:p>
          <a:p>
            <a:pPr marL="342900" indent="-342900">
              <a:buAutoNum type="alphaUcPeriod"/>
            </a:pPr>
            <a:r>
              <a:rPr lang="en-US" sz="2800" dirty="0"/>
              <a:t>It reveals the careful, meticulous attention the woman gives to her job</a:t>
            </a:r>
          </a:p>
          <a:p>
            <a:pPr marL="342900" indent="-342900">
              <a:buAutoNum type="alphaUcPeriod"/>
            </a:pPr>
            <a:r>
              <a:rPr lang="en-US" sz="2800" dirty="0"/>
              <a:t>It plants a feeling of suspicion in the viewer’s eye about the woman’s business ethics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BE4804-9717-4BC0-BE9D-3DEC040B900D}"/>
              </a:ext>
            </a:extLst>
          </p:cNvPr>
          <p:cNvSpPr/>
          <p:nvPr/>
        </p:nvSpPr>
        <p:spPr>
          <a:xfrm>
            <a:off x="36240" y="16625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15.</a:t>
            </a:r>
          </a:p>
        </p:txBody>
      </p:sp>
    </p:spTree>
    <p:extLst>
      <p:ext uri="{BB962C8B-B14F-4D97-AF65-F5344CB8AC3E}">
        <p14:creationId xmlns:p14="http://schemas.microsoft.com/office/powerpoint/2010/main" val="3299069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ilence of the Lam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9" y="1880375"/>
            <a:ext cx="2867326" cy="33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2305" y="685800"/>
            <a:ext cx="60671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While we would expect Doctor Hannibal “The Cannibal” Lecter to be featured in low key lighting, instead we see generally high key lighting being employed here.  Why?</a:t>
            </a:r>
          </a:p>
          <a:p>
            <a:pPr marL="342900" indent="-342900">
              <a:buAutoNum type="alphaUcPeriod"/>
            </a:pPr>
            <a:r>
              <a:rPr lang="en-US" sz="2800" dirty="0"/>
              <a:t>It suggests that we are to like and trust the figure</a:t>
            </a:r>
          </a:p>
          <a:p>
            <a:pPr marL="342900" indent="-342900">
              <a:buAutoNum type="alphaUcPeriod"/>
            </a:pPr>
            <a:r>
              <a:rPr lang="en-US" sz="2800" dirty="0"/>
              <a:t>It emphasizes the apparent mental disturbance/danger of the character despite his intellectual abilities as a doc</a:t>
            </a:r>
          </a:p>
          <a:p>
            <a:pPr marL="342900" indent="-342900">
              <a:buAutoNum type="alphaUcPeriod"/>
            </a:pPr>
            <a:r>
              <a:rPr lang="en-US" sz="2800" dirty="0"/>
              <a:t>It hints at a lonely</a:t>
            </a:r>
            <a:r>
              <a:rPr lang="en-US" sz="2800"/>
              <a:t>, compassionate </a:t>
            </a:r>
            <a:r>
              <a:rPr lang="en-US" sz="2800" dirty="0"/>
              <a:t>feel to the character’s personality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91781-BC7C-4F4E-B7C6-CDB5DAE50963}"/>
              </a:ext>
            </a:extLst>
          </p:cNvPr>
          <p:cNvSpPr/>
          <p:nvPr/>
        </p:nvSpPr>
        <p:spPr>
          <a:xfrm>
            <a:off x="36240" y="166254"/>
            <a:ext cx="114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16.</a:t>
            </a:r>
          </a:p>
        </p:txBody>
      </p:sp>
    </p:spTree>
    <p:extLst>
      <p:ext uri="{BB962C8B-B14F-4D97-AF65-F5344CB8AC3E}">
        <p14:creationId xmlns:p14="http://schemas.microsoft.com/office/powerpoint/2010/main" val="369960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od 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6254"/>
            <a:ext cx="5829300" cy="4371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4587584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Medium shot</a:t>
            </a:r>
          </a:p>
          <a:p>
            <a:pPr marL="342900" indent="-342900">
              <a:buAutoNum type="alphaUcPeriod"/>
            </a:pPr>
            <a:r>
              <a:rPr lang="en-US" sz="3200" dirty="0"/>
              <a:t>Close shot</a:t>
            </a:r>
          </a:p>
          <a:p>
            <a:pPr marL="342900" indent="-342900">
              <a:buAutoNum type="alphaUcPeriod"/>
            </a:pPr>
            <a:r>
              <a:rPr lang="en-US" sz="3200" dirty="0"/>
              <a:t>High angle</a:t>
            </a:r>
          </a:p>
          <a:p>
            <a:pPr marL="342900" indent="-342900">
              <a:buAutoNum type="alphaUcPeriod"/>
            </a:pPr>
            <a:r>
              <a:rPr lang="en-US" sz="3200" dirty="0"/>
              <a:t>Low angle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C4D1F3-76D7-46E3-83F6-580612B3CF6F}"/>
              </a:ext>
            </a:extLst>
          </p:cNvPr>
          <p:cNvSpPr/>
          <p:nvPr/>
        </p:nvSpPr>
        <p:spPr>
          <a:xfrm>
            <a:off x="228600" y="16625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62970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d christmas vac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"/>
            <a:ext cx="7010400" cy="3943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100" y="4544291"/>
            <a:ext cx="403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Close shot</a:t>
            </a:r>
          </a:p>
          <a:p>
            <a:pPr marL="342900" indent="-342900">
              <a:buAutoNum type="alphaUcPeriod"/>
            </a:pPr>
            <a:r>
              <a:rPr lang="en-US" sz="3200"/>
              <a:t>Soft focus</a:t>
            </a:r>
            <a:endParaRPr lang="en-US" sz="3200" dirty="0"/>
          </a:p>
          <a:p>
            <a:pPr marL="342900" indent="-342900">
              <a:buAutoNum type="alphaUcPeriod"/>
            </a:pPr>
            <a:r>
              <a:rPr lang="en-US" sz="3200" dirty="0"/>
              <a:t>Close shot</a:t>
            </a:r>
          </a:p>
          <a:p>
            <a:pPr marL="342900" indent="-342900">
              <a:buAutoNum type="alphaUcPeriod"/>
            </a:pPr>
            <a:r>
              <a:rPr lang="en-US" sz="3200" dirty="0"/>
              <a:t>High 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A85BD-D516-49A7-A494-5866A304F244}"/>
              </a:ext>
            </a:extLst>
          </p:cNvPr>
          <p:cNvSpPr/>
          <p:nvPr/>
        </p:nvSpPr>
        <p:spPr>
          <a:xfrm>
            <a:off x="228599" y="16625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841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ridesmaid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28600"/>
            <a:ext cx="746407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8137" y="44958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Deep focus</a:t>
            </a:r>
          </a:p>
          <a:p>
            <a:pPr marL="342900" indent="-342900">
              <a:buAutoNum type="alphaUcPeriod"/>
            </a:pPr>
            <a:r>
              <a:rPr lang="en-US" sz="3200" dirty="0"/>
              <a:t>Close shot</a:t>
            </a:r>
          </a:p>
          <a:p>
            <a:pPr marL="342900" indent="-342900">
              <a:buAutoNum type="alphaUcPeriod"/>
            </a:pPr>
            <a:r>
              <a:rPr lang="en-US" sz="3200" dirty="0"/>
              <a:t>High angle</a:t>
            </a:r>
          </a:p>
          <a:p>
            <a:pPr marL="342900" indent="-342900">
              <a:buAutoNum type="alphaUcPeriod"/>
            </a:pPr>
            <a:r>
              <a:rPr lang="en-US" sz="3200" dirty="0"/>
              <a:t>Canted angle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0845EC-26D8-410C-9038-03490487AFA7}"/>
              </a:ext>
            </a:extLst>
          </p:cNvPr>
          <p:cNvSpPr/>
          <p:nvPr/>
        </p:nvSpPr>
        <p:spPr>
          <a:xfrm>
            <a:off x="228599" y="16625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76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27" y="1524000"/>
            <a:ext cx="514725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82781" y="1676400"/>
            <a:ext cx="3588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Eye Level</a:t>
            </a:r>
          </a:p>
          <a:p>
            <a:pPr marL="342900" indent="-342900">
              <a:buAutoNum type="alphaUcPeriod"/>
            </a:pPr>
            <a:r>
              <a:rPr lang="en-US" sz="3200" dirty="0"/>
              <a:t>Low angle</a:t>
            </a:r>
          </a:p>
          <a:p>
            <a:pPr marL="342900" indent="-342900">
              <a:buAutoNum type="alphaUcPeriod"/>
            </a:pPr>
            <a:r>
              <a:rPr lang="en-US" sz="3200" dirty="0"/>
              <a:t>High angle</a:t>
            </a:r>
          </a:p>
          <a:p>
            <a:pPr marL="342900" indent="-342900">
              <a:buAutoNum type="alphaUcPeriod"/>
            </a:pPr>
            <a:r>
              <a:rPr lang="en-US" sz="3200" dirty="0"/>
              <a:t>Establishing shot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63C88-DBE9-488D-B030-2CB857E08768}"/>
              </a:ext>
            </a:extLst>
          </p:cNvPr>
          <p:cNvSpPr/>
          <p:nvPr/>
        </p:nvSpPr>
        <p:spPr>
          <a:xfrm>
            <a:off x="228599" y="16625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70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8000"/>
            <a:ext cx="5791200" cy="43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19400" y="4461164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Close shot</a:t>
            </a:r>
          </a:p>
          <a:p>
            <a:pPr marL="342900" indent="-342900">
              <a:buAutoNum type="alphaUcPeriod"/>
            </a:pPr>
            <a:r>
              <a:rPr lang="en-US" sz="3200" dirty="0"/>
              <a:t>Deep focus</a:t>
            </a:r>
          </a:p>
          <a:p>
            <a:pPr marL="342900" indent="-342900">
              <a:buAutoNum type="alphaUcPeriod"/>
            </a:pPr>
            <a:r>
              <a:rPr lang="en-US" sz="3200" dirty="0"/>
              <a:t>High angle</a:t>
            </a:r>
          </a:p>
          <a:p>
            <a:r>
              <a:rPr lang="en-US" sz="3200" dirty="0" err="1"/>
              <a:t>D.Low</a:t>
            </a:r>
            <a:r>
              <a:rPr lang="en-US" sz="3200" dirty="0"/>
              <a:t> key lighting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FD6EE-E3FE-4C28-BBCF-B7FC45FE082B}"/>
              </a:ext>
            </a:extLst>
          </p:cNvPr>
          <p:cNvSpPr/>
          <p:nvPr/>
        </p:nvSpPr>
        <p:spPr>
          <a:xfrm>
            <a:off x="228599" y="16625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987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ne saving private ry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6773333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4191000"/>
            <a:ext cx="426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Establishing shot</a:t>
            </a:r>
          </a:p>
          <a:p>
            <a:pPr marL="342900" indent="-342900">
              <a:buAutoNum type="alphaUcPeriod"/>
            </a:pPr>
            <a:r>
              <a:rPr lang="en-US" sz="3200" dirty="0"/>
              <a:t>Close shot</a:t>
            </a:r>
          </a:p>
          <a:p>
            <a:pPr marL="342900" indent="-342900">
              <a:buAutoNum type="alphaUcPeriod"/>
            </a:pPr>
            <a:r>
              <a:rPr lang="en-US" sz="3200" dirty="0"/>
              <a:t>Low angle</a:t>
            </a:r>
          </a:p>
          <a:p>
            <a:pPr marL="342900" indent="-342900">
              <a:buAutoNum type="alphaUcPeriod"/>
            </a:pPr>
            <a:r>
              <a:rPr lang="en-US" sz="3200" dirty="0"/>
              <a:t>Deep focus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E81145-5295-4801-8ABB-4772D8C12AD0}"/>
              </a:ext>
            </a:extLst>
          </p:cNvPr>
          <p:cNvSpPr/>
          <p:nvPr/>
        </p:nvSpPr>
        <p:spPr>
          <a:xfrm>
            <a:off x="228599" y="16625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946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1559748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Close shot</a:t>
            </a:r>
          </a:p>
          <a:p>
            <a:pPr marL="342900" indent="-342900">
              <a:buAutoNum type="alphaUcPeriod"/>
            </a:pPr>
            <a:r>
              <a:rPr lang="en-US" sz="3200" dirty="0"/>
              <a:t>High angle</a:t>
            </a:r>
          </a:p>
          <a:p>
            <a:pPr marL="342900" indent="-342900">
              <a:buAutoNum type="alphaUcPeriod"/>
            </a:pPr>
            <a:r>
              <a:rPr lang="en-US" sz="3200" dirty="0"/>
              <a:t>Sharp focus</a:t>
            </a:r>
          </a:p>
          <a:p>
            <a:pPr marL="342900" indent="-342900">
              <a:buAutoNum type="alphaUcPeriod"/>
            </a:pPr>
            <a:r>
              <a:rPr lang="en-US" sz="3200" dirty="0"/>
              <a:t>Canted angle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1E4DBF-744A-4A58-BF00-67646376C743}"/>
              </a:ext>
            </a:extLst>
          </p:cNvPr>
          <p:cNvSpPr/>
          <p:nvPr/>
        </p:nvSpPr>
        <p:spPr>
          <a:xfrm>
            <a:off x="228599" y="16625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296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6255"/>
            <a:ext cx="606415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4433456"/>
            <a:ext cx="6971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/>
              <a:t>High key lighting and sharp focus</a:t>
            </a:r>
          </a:p>
          <a:p>
            <a:pPr marL="342900" indent="-342900">
              <a:buAutoNum type="alphaUcPeriod"/>
            </a:pPr>
            <a:r>
              <a:rPr lang="en-US" sz="3200" dirty="0"/>
              <a:t>Low key lighting and high angle</a:t>
            </a:r>
          </a:p>
          <a:p>
            <a:pPr marL="342900" indent="-342900">
              <a:buAutoNum type="alphaUcPeriod"/>
            </a:pPr>
            <a:r>
              <a:rPr lang="en-US" sz="3200" dirty="0"/>
              <a:t>High key lighting and high angle</a:t>
            </a:r>
          </a:p>
          <a:p>
            <a:pPr marL="342900" indent="-342900">
              <a:buAutoNum type="alphaUcPeriod"/>
            </a:pPr>
            <a:r>
              <a:rPr lang="en-US" sz="3200" dirty="0"/>
              <a:t>Low key lighting and close shot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B4C95-1C40-46F3-825C-E4D18E4E271C}"/>
              </a:ext>
            </a:extLst>
          </p:cNvPr>
          <p:cNvSpPr/>
          <p:nvPr/>
        </p:nvSpPr>
        <p:spPr>
          <a:xfrm>
            <a:off x="228599" y="166254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8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988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895</TotalTime>
  <Words>506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</dc:creator>
  <cp:lastModifiedBy>REMAR, COLLEEN</cp:lastModifiedBy>
  <cp:revision>20</cp:revision>
  <dcterms:created xsi:type="dcterms:W3CDTF">2011-10-24T03:11:46Z</dcterms:created>
  <dcterms:modified xsi:type="dcterms:W3CDTF">2018-02-20T12:46:16Z</dcterms:modified>
</cp:coreProperties>
</file>